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23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23" Type="http://schemas.openxmlformats.org/officeDocument/2006/relationships/slide" Target="slides/slide17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7D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0" y="457200"/>
            <a:ext cx="2743200" cy="2743200"/>
          </a:xfrm>
          <a:prstGeom prst="ellipse">
            <a:avLst/>
          </a:prstGeom>
          <a:solidFill>
            <a:srgbClr val="4CAF50">
              <a:alpha val="40000"/>
            </a:srgbClr>
          </a:solidFill>
          <a:ln w="12700">
            <a:solidFill>
              <a:srgbClr val="8BC34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0" y="731520"/>
            <a:ext cx="2011680" cy="2011680"/>
          </a:xfrm>
          <a:prstGeom prst="ellipse">
            <a:avLst/>
          </a:prstGeom>
          <a:solidFill>
            <a:srgbClr val="4CAF50">
              <a:alpha val="60000"/>
            </a:srgbClr>
          </a:solidFill>
          <a:ln w="12700">
            <a:solidFill>
              <a:srgbClr val="8BC34A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Deloitte.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2026年3月13日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251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48006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予備会議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CFF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今後の法的措置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840480" y="1005840"/>
            <a:ext cx="1645920" cy="914400"/>
          </a:xfrm>
          <a:prstGeom prst="roundRect">
            <a:avLst>
              <a:gd name="adj" fmla="val 15000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0" y="100584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取締役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0" y="2286000"/>
            <a:ext cx="1645920" cy="914400"/>
          </a:xfrm>
          <a:prstGeom prst="roundRect">
            <a:avLst>
              <a:gd name="adj" fmla="val 15000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22860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D&amp;O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3840480" y="3566160"/>
            <a:ext cx="1645920" cy="914400"/>
          </a:xfrm>
          <a:prstGeom prst="roundRect">
            <a:avLst>
              <a:gd name="adj" fmla="val 15000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0" y="35661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SAC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代表者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1280160" y="2286000"/>
            <a:ext cx="1645920" cy="914400"/>
          </a:xfrm>
          <a:prstGeom prst="roundRect">
            <a:avLst>
              <a:gd name="adj" fmla="val 15000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80160" y="228600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その他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第三者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00600" y="1417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88888"/>
                </a:solidFill>
              </a:rPr>
              <a:t>↘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537960" y="3337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88888"/>
                </a:solidFill>
              </a:rPr>
              <a:t>↙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657600" y="4023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88888"/>
                </a:solidFill>
              </a:rPr>
              <a:t>←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88888"/>
                </a:solidFill>
              </a:rPr>
              <a:t>↑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JPLのこれまでの活動 – 取締役との交渉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" y="1005840"/>
            <a:ext cx="1280160" cy="1280160"/>
          </a:xfrm>
          <a:prstGeom prst="ellipse">
            <a:avLst/>
          </a:prstGeom>
          <a:solidFill>
            <a:srgbClr val="1B5E20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10058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📅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274320" y="2468880"/>
            <a:ext cx="274320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514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タイムライン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74320" y="292608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2024年12月 – 交渉開始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74320" y="333756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2025年2月〜5月 – 複数の条件書を交換・交渉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74320" y="374904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2025年5月 – JPLがデューデリジェンス要請を発行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74320" y="416052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2025年6月 – 取締役がDD提供前の支払いを要求。交渉が行き詰まる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931920" y="1005840"/>
            <a:ext cx="1280160" cy="1280160"/>
          </a:xfrm>
          <a:prstGeom prst="ellipse">
            <a:avLst/>
          </a:prstGeom>
          <a:solidFill>
            <a:srgbClr val="4CAF50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31920" y="10058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3200400" y="2468880"/>
            <a:ext cx="274320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2514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提案された和解内容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0" y="292608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当初の数千万USD規模の要求から少額のUSD金額へ交渉中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200400" y="333756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引き換えとして：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　・ポータルへの完全アクセス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　・情報協力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58000" y="1005840"/>
            <a:ext cx="1280160" cy="1280160"/>
          </a:xfrm>
          <a:prstGeom prst="ellipse">
            <a:avLst/>
          </a:prstGeom>
          <a:solidFill>
            <a:srgbClr val="1B5E20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0" y="100584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📋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126480" y="2468880"/>
            <a:ext cx="274320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0" y="251460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結果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26480" y="292608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和解は未確定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126480" y="333756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提案条件は不履行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126480" y="374904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ポータルへのアクセスなし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126480" y="4160520"/>
            <a:ext cx="274320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スウェーデン仲裁手続き開始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進行中のステップ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41832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60120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分別管理に関する裁判所申請：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307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情報の制約がある中でも、個々の保険契約者の分別管理上の地位の確立を求める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02920" y="158191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保険契約者への資金・有価証券の払い出しを可能にするための重要な第一歩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02920" y="18562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連結済み価値の最大60%の中間分配の実施許可を申請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203704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21992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保険契約者データの保管機関・直接投資への照合・再構築：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25694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資産（および関連キャッシュフロー）を保険契約者と紐づけ・特定する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02920" y="284378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差異を抽出・分析する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02920" y="311810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問題のない保険契約者への中間分配を最大化する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465576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483864"/>
            <a:ext cx="8412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その他：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" y="383133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資産へのアクセスのため、非協力的な保管機関に対して法的手続きを開始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02920" y="410565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その他第三者に対する請求の調査・開始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02920" y="437997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保険契約者の分別勘定状況を報告するためのレポーティングポータルの開設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5760" y="466344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※「最大60%」は上記スライド内の強調箇所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第一回債権者集会プロトコル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第一回債権者集会タイムライン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2743200"/>
            <a:ext cx="8229600" cy="0"/>
          </a:xfrm>
          <a:prstGeom prst="line">
            <a:avLst/>
          </a:prstGeom>
          <a:noFill/>
          <a:ln w="38100">
            <a:solidFill>
              <a:srgbClr val="66BB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503920" y="257860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6BB6A"/>
                </a:solidFill>
              </a:rPr>
              <a:t>▶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1148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2064" y="210312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-91440" y="15087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2026年3月13日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-91440" y="181051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予備会議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1148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12064" y="283464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-91440" y="340156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2026年3月13日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-91440" y="37033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POD・指名フォーム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送付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1460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615184" y="283464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011680" y="340156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2026年3月27日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11680" y="37033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POD・指名フォーム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返送期限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1772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18304" y="210312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0" y="15087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2026年4月17日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114800" y="181051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第一回集会通知・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特別委任状フォーム送付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35508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55664" y="283464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852160" y="3401568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2026年5月1日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852160" y="37033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特別委任状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フォーム返送期限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7726680" y="2633472"/>
            <a:ext cx="201168" cy="201168"/>
          </a:xfrm>
          <a:prstGeom prst="ellipse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827264" y="2103120"/>
            <a:ext cx="0" cy="54864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223760" y="1508760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2026年5月15日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223760" y="1810512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第一回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債権者集会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第一回集会プロトコルフォーム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4114800" cy="5943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6012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債務証明フォーム（POD）：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20040" y="1234440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送付：2026年3月13日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返送期限：2026年3月27日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645920"/>
            <a:ext cx="4114800" cy="164592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67335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u="sng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保険契約者の方へ：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1965960"/>
            <a:ext cx="3931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2023年12月31日以降の完全な評価明細書を既にご提出の場合、このフォームの提出は不要です。
</a:t>
            </a:r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2023年12月31日以降の完全な明細書をお持ちでなく、第一回集会に参加希望の場合は、裏付け書類と共にこのフォームにご記入・提出ください。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3337560"/>
            <a:ext cx="4114800" cy="82296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33649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u="sng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保険契約者以外の債権者：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363931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2026年3月27日の期限までにフォームにご記入・提出ください。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0" y="960120"/>
            <a:ext cx="4297680" cy="3657600"/>
          </a:xfrm>
          <a:prstGeom prst="rect">
            <a:avLst/>
          </a:prstGeom>
          <a:solidFill>
            <a:srgbClr val="FAFAFA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663440" y="100584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会社法1981年に基づく手続き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663440" y="14173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【債務証明フォーム】</a:t>
            </a:r>
            <a:endParaRPr lang="en-US" sz="800" dirty="0"/>
          </a:p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議決権行使専用 – 2025年5月15日予定の第一回債権者集会用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0" y="21031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19019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債権者名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572000" y="23317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63440" y="21305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証券番号（EIB or PPB）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72000" y="25603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63440" y="23591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債権者住所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0" y="27889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63440" y="25877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債権者メールアドレス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572000" y="30175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63440" y="28163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請求通貨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572000" y="32461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63440" y="30449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請求総額（2023年12月31日時点）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572000" y="34747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63440" y="32735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担保として保有する金額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572000" y="37033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63440" y="35021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請求を裏付ける書類の詳細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4572000" y="39319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663440" y="37307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 署名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572000" y="41605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63440" y="39593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 署名者名（大文字）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572000" y="43891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663440" y="41879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 債権者との関係/職位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4572000" y="4617720"/>
            <a:ext cx="42976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63440" y="4416552"/>
            <a:ext cx="4114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 署名日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第一回集会プロトコルフォーム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4114800" cy="59436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978408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特別委任状フォーム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送付：2026年4月17日　返送期限：2026年5月1日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645920"/>
            <a:ext cx="4114800" cy="24688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9164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特別委任状フォームにより、債権者は清算人候補者及びCOI（債権者検査委員会）メンバーに関する一連の決議に対して投票できます。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11480" y="246888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特別委任状フォームは、PODフォームまたは評価明細書を事前に提出した場合のみ受理されます。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11480" y="324612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第一回集会での決議に対する投票フォームです。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0" y="960120"/>
            <a:ext cx="4297680" cy="3657600"/>
          </a:xfrm>
          <a:prstGeom prst="rect">
            <a:avLst/>
          </a:prstGeom>
          <a:solidFill>
            <a:srgbClr val="FAFAFA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63440" y="10058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特別委任状フォーム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2026年5月15日開催 第一回集会用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663440" y="1508760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本フォームは、清算人及び/又はCOIメンバーとして特定の者に投票する場合にご使用ください。</a:t>
            </a:r>
            <a:endParaRPr lang="en-US" sz="850" dirty="0"/>
          </a:p>
          <a:p>
            <a:pPr indent="0" marL="0">
              <a:buNone/>
            </a:pP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各決議について「賛成」「反対」「棄権」のいずれかをお選びください。</a:t>
            </a:r>
            <a:endParaRPr lang="en-US" sz="850" dirty="0"/>
          </a:p>
          <a:p>
            <a:pPr indent="0" marL="0">
              <a:buNone/>
            </a:pP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私（私ども）、＿＿＿＿＿（債権者名・大文字）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（住所）＿＿＿＿＿＿＿＿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ポートフォリオ番号：＿＿＿（EIB/PPB）（該当する場合）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4663440" y="2926080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【決議1】清算人の選任について：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0" y="3200400"/>
            <a:ext cx="4297680" cy="1097280"/>
          </a:xfrm>
          <a:prstGeom prst="rect">
            <a:avLst/>
          </a:prstGeom>
          <a:solidFill>
            <a:srgbClr val="F5F5F5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0" y="3218688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候補者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650992" y="3218688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賛成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729984" y="3218688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反対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7808976" y="3218688"/>
            <a:ext cx="1051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棄権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617720" y="3520440"/>
            <a:ext cx="4160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マルチン・チャルノツキ &amp; ジョン・ジョンストン（デロイト・フィナンシャル・アドバイザリー社）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4617720" y="3886200"/>
            <a:ext cx="41605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[X]及び[X]（共同清算人候補）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1A1A"/>
                </a:solidFill>
              </a:rPr>
              <a:t>カストディアン・ライフ社 – 清算中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555555"/>
                </a:solidFill>
              </a:rPr>
              <a:t>Q&amp;Aセッション ハイライト – 資産帰属と清算手続きの継続性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868680"/>
            <a:ext cx="8412480" cy="19050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74320" y="1005840"/>
            <a:ext cx="73152" cy="9144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B5E20"/>
                </a:solidFill>
              </a:rPr>
              <a:t>1. 資産の法的性質（分離資産 vs 一般財団）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1344168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清算人は保険契約者の資産を一般の清算財団に組み込まず、「分離されたクライアント資産（Segregated Client Assets）」として独立させる方針。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1645920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目標：訴訟完全決着前に照合・回収作業を完了させ、早期分配を開始すること。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1947672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手続き：裁判所へ分離認定と中間分配（最大60%）の許可を求める「分離申請」を進行中。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304288"/>
            <a:ext cx="8412480" cy="9525"/>
          </a:xfrm>
          <a:prstGeom prst="rect">
            <a:avLst/>
          </a:prstGeom>
          <a:solidFill>
            <a:srgbClr val="C8E6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74320" y="2395728"/>
            <a:ext cx="73152" cy="123444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239572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B5E20"/>
                </a:solidFill>
              </a:rPr>
              <a:t>2. 清算人交代に伴う実務的リスク（Q&amp;Aでの発言）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2743200"/>
            <a:ext cx="8138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444444"/>
                </a:solidFill>
              </a:rPr>
              <a:t>「別の専門家が恒久的な清算人として選任された場合の影響は？」という質問に対し、現清算人は以下のリスクを明示：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127248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蓄積された知見の喪失：現チームが2年かけて積み上げた複雑な事案の文脈・経緯の引き継ぎには限界がある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3429000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教育的遅延（学習曲線）：新任者が膨大な資料を精査し案件の複雑性を理解する期間が必要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3730752"/>
            <a:ext cx="82296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0">
                <a:solidFill>
                  <a:srgbClr val="1A1A1A"/>
                </a:solidFill>
              </a:rPr>
              <a:t>• 結果としての影響：資金返還ルートが既に構築・申請済みの現状において、交代は返還タイミングの遅れに直結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4320" y="4160520"/>
            <a:ext cx="8595360" cy="502920"/>
          </a:xfrm>
          <a:prstGeom prst="rect">
            <a:avLst/>
          </a:prstGeom>
          <a:solidFill>
            <a:srgbClr val="FFF9C4"/>
          </a:solidFill>
          <a:ln w="6350">
            <a:solidFill>
              <a:srgbClr val="F9A82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11480" y="4178808"/>
            <a:ext cx="8321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5D4037"/>
                </a:solidFill>
              </a:rPr>
              <a:t>⚑  現清算人は「交代は保険契約者への資金返還に遅延をもたらす」と明言。第一回集会での清算人選任投票において考慮すべき重要な発言。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999999"/>
                </a:solidFill>
              </a:rPr>
              <a:t>極秘・機密 ｜ 討議目的のみ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489204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999999"/>
                </a:solidFill>
              </a:rPr>
              <a:t>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清算中（"the Company"）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JPL任命に至る経緯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54480" y="1097280"/>
            <a:ext cx="0" cy="356616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43000" y="1005840"/>
            <a:ext cx="457200" cy="457200"/>
          </a:xfrm>
          <a:prstGeom prst="ellipse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70432" y="1033272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🔔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1371600" y="1554480"/>
            <a:ext cx="365760" cy="36576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508760"/>
            <a:ext cx="731520" cy="320040"/>
          </a:xfrm>
          <a:prstGeom prst="rect">
            <a:avLst>
              <a:gd name="adj" fmla="val 14286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50876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920240" y="1417320"/>
            <a:ext cx="6675120" cy="73152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57400" y="1444752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バミューダ通貨金融局（"BMA"）が規制上の懸念を提起し始める
</a:t>
            </a:r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BMAが方針指示・決定通知を発行し、業務制限・非遵守による監督強化を実施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371600" y="2468880"/>
            <a:ext cx="365760" cy="36576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2441448"/>
            <a:ext cx="594360" cy="320040"/>
          </a:xfrm>
          <a:prstGeom prst="rect">
            <a:avLst>
              <a:gd name="adj" fmla="val 14286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441448"/>
            <a:ext cx="594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2023年7月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920240" y="2350008"/>
            <a:ext cx="6675120" cy="6400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057400" y="2377440"/>
            <a:ext cx="6400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クロール・バミューダ社（"Kroll"）が財務調査に着手
</a:t>
            </a:r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調査により重大な懸念が確認される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371600" y="3291840"/>
            <a:ext cx="365760" cy="36576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" y="3264408"/>
            <a:ext cx="685800" cy="320040"/>
          </a:xfrm>
          <a:prstGeom prst="rect">
            <a:avLst>
              <a:gd name="adj" fmla="val 14286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3264408"/>
            <a:ext cx="685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2023年11月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1920240" y="3172968"/>
            <a:ext cx="6675120" cy="6400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57400" y="3200400"/>
            <a:ext cx="6400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BMAが清算申請を行う
</a:t>
            </a:r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JPLが任命される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JPLによる再建提案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0058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JPLの行動提案からの抜粋：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2560320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3716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フェーズ1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調査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1371600"/>
            <a:ext cx="2560320" cy="54864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13716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フェーズ2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是正計画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035040" y="1371600"/>
            <a:ext cx="2560320" cy="548640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37160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将来のフェーズ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880360" y="1463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</a:rPr>
              <a:t>▶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715000" y="14630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</a:rPr>
              <a:t>▶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65760" y="2057400"/>
            <a:ext cx="22860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66BB6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11480" y="2103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JPL任命と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調査フェーズの開始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697480" y="242316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7777"/>
                </a:solidFill>
              </a:rPr>
              <a:t>▶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200400" y="2057400"/>
            <a:ext cx="22860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66BB6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246120" y="2103120"/>
            <a:ext cx="21945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BMAに受け入れ可能な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是正計画の策定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35040" y="1828800"/>
            <a:ext cx="2743200" cy="6400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35040" y="18288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是正計画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実行成功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035040" y="2606040"/>
            <a:ext cx="2743200" cy="82296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035040" y="260604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是正計画の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実行失敗または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部分的成功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035040" y="1828800"/>
            <a:ext cx="2743200" cy="6400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035040" y="18288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是正計画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実行成功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65760" y="3657600"/>
            <a:ext cx="2560320" cy="4572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6576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予想期間：1〜3ヶ月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00400" y="3657600"/>
            <a:ext cx="2560320" cy="4572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0" y="36576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予想期間：1〜2ヶ月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35040" y="3657600"/>
            <a:ext cx="2560320" cy="457200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035040" y="36576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予想期間：未定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任命時の主要課題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3200400" cy="6583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46120" y="1097280"/>
            <a:ext cx="274320" cy="38404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960120"/>
            <a:ext cx="2926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分別管理の不確実性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0" y="960120"/>
            <a:ext cx="5303520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11880" y="960120"/>
            <a:ext cx="5029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カストディアン（保管機関）が保有する資産を個々の保険契約者と結びつける記録がない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764792"/>
            <a:ext cx="3200400" cy="6583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46120" y="1901952"/>
            <a:ext cx="274320" cy="38404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1764792"/>
            <a:ext cx="2926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保険契約者データなし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474720" y="1764792"/>
            <a:ext cx="5303520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11880" y="1764792"/>
            <a:ext cx="5029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保険契約者全体の完全性を確認する手段がない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4320" y="2569464"/>
            <a:ext cx="3200400" cy="6583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46120" y="2706624"/>
            <a:ext cx="274320" cy="38404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2569464"/>
            <a:ext cx="2926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資産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474720" y="2569464"/>
            <a:ext cx="5303520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11880" y="2569464"/>
            <a:ext cx="5029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非協力的な保管機関 ／ 直接投資の詳細情報が限定的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374136"/>
            <a:ext cx="3200400" cy="6583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46120" y="3511296"/>
            <a:ext cx="274320" cy="38404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3374136"/>
            <a:ext cx="2926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支払能力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474720" y="3374136"/>
            <a:ext cx="5303520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11880" y="3374136"/>
            <a:ext cx="5029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会社及び／又は分別勘定が支払能力を有するか不明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74320" y="4178808"/>
            <a:ext cx="3200400" cy="65836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46120" y="4315968"/>
            <a:ext cx="274320" cy="384048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0040" y="4178808"/>
            <a:ext cx="29260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コンプライアンス情報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474720" y="4178808"/>
            <a:ext cx="5303520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E8F5E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11880" y="4178808"/>
            <a:ext cx="5029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業務遂行に必要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分別勘定会社法 2000年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8595360" cy="914400"/>
          </a:xfrm>
          <a:prstGeom prst="rect">
            <a:avLst/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941832"/>
            <a:ext cx="83210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「分別勘定」：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分別勘定会社の分別勘定に帰属する、もしくは帰属が識別可能な資産及び負債のプールに関する、分別勘定会社の独立した口座であり、当該会社の他の資産・負債から分離・区別されるもの。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566160" y="2011680"/>
            <a:ext cx="2011680" cy="640080"/>
          </a:xfrm>
          <a:prstGeom prst="rect">
            <a:avLst>
              <a:gd name="adj" fmla="val 14286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66160" y="20116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ライフ社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4884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9999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1488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資産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858000" y="2148840"/>
            <a:ext cx="18288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99999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0" y="21488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負債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834640"/>
            <a:ext cx="1371600" cy="1371600"/>
          </a:xfrm>
          <a:prstGeom prst="ellipse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83464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アップル社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100株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200400" y="2834640"/>
            <a:ext cx="1828800" cy="347472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283464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適切な記録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858000" y="2743200"/>
            <a:ext cx="1828800" cy="502920"/>
          </a:xfrm>
          <a:prstGeom prst="rect">
            <a:avLst>
              <a:gd name="adj" fmla="val 9091"/>
            </a:avLst>
          </a:prstGeom>
          <a:solidFill>
            <a:srgbClr val="FF8F00"/>
          </a:solidFill>
          <a:ln w="12700">
            <a:solidFill>
              <a:srgbClr val="FF8F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858000" y="27432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ポリシーA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50株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200400" y="3200400"/>
            <a:ext cx="1828800" cy="347472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0" y="320040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適切な記録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858000" y="3246120"/>
            <a:ext cx="1828800" cy="502920"/>
          </a:xfrm>
          <a:prstGeom prst="rect">
            <a:avLst>
              <a:gd name="adj" fmla="val 9091"/>
            </a:avLst>
          </a:prstGeom>
          <a:solidFill>
            <a:srgbClr val="212121"/>
          </a:solidFill>
          <a:ln w="12700">
            <a:solidFill>
              <a:srgbClr val="21212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58000" y="324612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ポリシーB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20株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0" y="3566160"/>
            <a:ext cx="1828800" cy="347472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0" y="356616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適切な記録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858000" y="3749040"/>
            <a:ext cx="1828800" cy="502920"/>
          </a:xfrm>
          <a:prstGeom prst="rect">
            <a:avLst>
              <a:gd name="adj" fmla="val 9091"/>
            </a:avLst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0" y="374904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ポリシーC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30株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実例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60120"/>
            <a:ext cx="5029200" cy="141732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8755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評価明細書の抜粋：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4754880" cy="960120"/>
          </a:xfrm>
          <a:prstGeom prst="rect">
            <a:avLst/>
          </a:prstGeom>
          <a:solidFill>
            <a:srgbClr val="E3F2FD"/>
          </a:solidFill>
          <a:ln w="12700">
            <a:solidFill>
              <a:srgbClr val="90CA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307592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ポジション  2025年8月7日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流動性保有：エミレーツNBD SICAV - エミレーツ・メナ固定収益ファンドC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LU1060352611    数量: 2,198.841ユニット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0" y="10972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2,198.841 ユニット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0" y="16002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398.84 ユニット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0" y="20574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4CAF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不足分：1,800 ユニット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274320" y="2514600"/>
            <a:ext cx="8595360" cy="77724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542032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会社記録の抜粋（2023年11月30日時点）：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" y="2834640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エミレーツNBD SICAV - エミレーツ・メナ固定収益ファンドC  ｜  ISIN: LU1060352611  ｜  種別: ファンド  ｜  日付: 2023/11/30  ｜  数量: 398.84  ｜  保管機関: バタフィールド&amp;サン銀行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74320" y="3383280"/>
            <a:ext cx="8595360" cy="91440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41071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保管機関の資産明細書の抜粋（2023年11月30日時点）：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65760" y="370332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数量: 398.8410  ｜  EMIRATES NBD SICAV - FIXED INCOME FUND  ｜  LU1060352611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JPLのこれまでの活動 – 保険契約者へのアウトリーチ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21通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既知の保険契約者への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更新レター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37744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4件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457200" y="28346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進捗報告書の発行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365760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2,818通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41148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債権者へのメール返信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10972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2,000通以上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029200" y="15544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保険契約者へ郵送（書面）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0" y="237744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3,773通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029200" y="28346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債権者からのメール受信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926080" y="310896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1,362件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926080" y="35661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4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保険契約者明細書の受領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828800" y="4297680"/>
            <a:ext cx="5486400" cy="411480"/>
          </a:xfrm>
          <a:prstGeom prst="rect">
            <a:avLst/>
          </a:prstGeom>
          <a:solidFill>
            <a:srgbClr val="F1F8E9"/>
          </a:solidFill>
          <a:ln w="12700">
            <a:solidFill>
              <a:srgbClr val="66BB6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28800" y="429768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cbcbmcustodianlife@deloitte.com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29200" y="3703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5E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https://custodianlife.bm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JPLのこれまでの活動 – 会社資産の確保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914400"/>
            <a:ext cx="859536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1371600"/>
                <a:gridCol w="1371600"/>
                <a:gridCol w="1371600"/>
                <a:gridCol w="13716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管理会計：2023年11月30日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4CAF50"/>
                    </a:solidFill>
                  </a:tcPr>
                </a:tc>
                <a:tc hMerge="1">
                  <a:tcPr/>
                </a:tc>
                <a:tc gridSpan="2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A1A1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現在残高：2026年1月31日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A5D6A7"/>
                    </a:solidFill>
                  </a:tcPr>
                </a:tc>
                <a:tc hMerge="1">
                  <a:tcPr/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有価証券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現金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有価証券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現金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ロジック・インベストメンツ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54,953,538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279,110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27,091,284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7,550,143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バタフィールド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44,196,591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2,194,841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38,796,328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41,393,033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XNT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37,383,102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-2,325,151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65,671,589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-8,788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マンゴールド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5,190,924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17,883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2,202,633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456,228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インターナショナル・インベストメント・プラットフォーム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11,476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433,489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レイカー証券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980,817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110,128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90,418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リニア・インベストメンツ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193,671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78,074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545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11,287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モネックス・ヨーロッパ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-31,408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ジェームズ・ブレアリー&amp;サンズ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4,496,751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35,826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2,651,407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113,472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インタラクティブ・ブローカー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287,809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311,889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73,907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77777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保管・銀行</a:t>
                      </a:r>
                      <a:endParaRPr lang="en-US" sz="8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ユリウス・ベア銀行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13,321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47,071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13,321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47,071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147,696,524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417,851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137,172,486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49,726,772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直接投資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76,837,931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i="1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不明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</a:t>
                      </a:r>
                      <a:endParaRPr lang="en-US" sz="9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097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カストディアン・ライフ社 – 清算中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JPLのこれまでの活動 – 法的措置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365760" y="868680"/>
            <a:ext cx="8412480" cy="0"/>
          </a:xfrm>
          <a:prstGeom prst="line">
            <a:avLst/>
          </a:prstGeom>
          <a:noFill/>
          <a:ln w="19050">
            <a:solidFill>
              <a:srgbClr val="66BB6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32688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6012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第195条申請（バミューダ）：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325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JPLは2024年4月3日、ディレクターに保険契約者情報の開示を強制するため第195条に基づき申請。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02920" y="1600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ディレクターが裁判所による審問への出席を繰り返し拒否したため、2024年6月6日に法廷侮辱と判断。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02920" y="1874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裁判所は2025年12月4日、ディレクターに訴訟費用の個人負担を命じる費用補償命令を発行。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2212848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4028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暫定措置（スウェーデン）：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2606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暫定措置申請：2025年7月24日提出。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02920" y="28803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スウェーデン裁判所がJP・コンサルティングに対し、2025年7月30日までに全保険契約情報の提出を命令。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502920" y="3154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強制捜索は2025年8月初旬に実施されたが、データは発見されず。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02920" y="3429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命令は2025年8月29日に棄却され、仲裁手続きに移行。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3767328"/>
            <a:ext cx="8412480" cy="0"/>
          </a:xfrm>
          <a:prstGeom prst="line">
            <a:avLst/>
          </a:prstGeom>
          <a:noFill/>
          <a:ln w="25400">
            <a:solidFill>
              <a:srgbClr val="66BB6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79476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仲裁申請（スウェーデン）：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160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2025年9月12日に仲裁申請。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02920" y="4434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JPLは2026年1月23日に申立書を提出。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JP・コンサルティングは2026年2月20日に答弁書・反訴を提出。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02920" y="4983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仲裁審問は2026年6月8日に予定。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極秘・機密 ｜ 討議目的のみ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686800" y="48920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2026-03-14T00:31:48Z</dcterms:created>
  <dcterms:modified xsi:type="dcterms:W3CDTF">2026-03-14T00:31:48Z</dcterms:modified>
</cp:coreProperties>
</file>